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2" r:id="rId6"/>
    <p:sldId id="263" r:id="rId7"/>
    <p:sldId id="264" r:id="rId8"/>
    <p:sldId id="265" r:id="rId9"/>
    <p:sldId id="26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4D4614-F468-4C59-8A86-61E21026EE93}" type="datetimeFigureOut">
              <a:rPr lang="en-US" smtClean="0"/>
              <a:pPr/>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3B89D-6115-4520-B3B1-D52045BC99C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D4614-F468-4C59-8A86-61E21026EE93}" type="datetimeFigureOut">
              <a:rPr lang="en-US" smtClean="0"/>
              <a:pPr/>
              <a:t>3/29/2020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3B89D-6115-4520-B3B1-D52045BC99C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772400" cy="2133600"/>
          </a:xfrm>
        </p:spPr>
        <p:style>
          <a:lnRef idx="1">
            <a:schemeClr val="accent3"/>
          </a:lnRef>
          <a:fillRef idx="2">
            <a:schemeClr val="accent3"/>
          </a:fillRef>
          <a:effectRef idx="1">
            <a:schemeClr val="accent3"/>
          </a:effectRef>
          <a:fontRef idx="minor">
            <a:schemeClr val="dk1"/>
          </a:fontRef>
        </p:style>
        <p:txBody>
          <a:bodyPr>
            <a:noAutofit/>
          </a:bodyPr>
          <a:lstStyle/>
          <a:p>
            <a:r>
              <a:rPr lang="en-US" sz="6000" dirty="0" smtClean="0">
                <a:solidFill>
                  <a:srgbClr val="002060"/>
                </a:solidFill>
              </a:rPr>
              <a:t>Basics of Financial </a:t>
            </a:r>
            <a:r>
              <a:rPr lang="en-US" sz="6000" dirty="0">
                <a:solidFill>
                  <a:srgbClr val="002060"/>
                </a:solidFill>
              </a:rPr>
              <a:t>A</a:t>
            </a:r>
            <a:r>
              <a:rPr lang="en-US" sz="6000" dirty="0" smtClean="0">
                <a:solidFill>
                  <a:srgbClr val="002060"/>
                </a:solidFill>
              </a:rPr>
              <a:t>ccounting</a:t>
            </a:r>
            <a:endParaRPr lang="en-US" sz="6000" dirty="0">
              <a:solidFill>
                <a:srgbClr val="002060"/>
              </a:solidFill>
            </a:endParaRPr>
          </a:p>
        </p:txBody>
      </p:sp>
      <p:sp>
        <p:nvSpPr>
          <p:cNvPr id="3" name="Subtitle 2"/>
          <p:cNvSpPr>
            <a:spLocks noGrp="1"/>
          </p:cNvSpPr>
          <p:nvPr>
            <p:ph type="subTitle" idx="1"/>
          </p:nvPr>
        </p:nvSpPr>
        <p:spPr>
          <a:xfrm>
            <a:off x="1371600" y="4114800"/>
            <a:ext cx="6400800" cy="1524000"/>
          </a:xfrm>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r>
              <a:rPr lang="en-US" dirty="0" smtClean="0">
                <a:solidFill>
                  <a:schemeClr val="tx1">
                    <a:lumMod val="95000"/>
                    <a:lumOff val="5000"/>
                  </a:schemeClr>
                </a:solidFill>
              </a:rPr>
              <a:t>Ms. </a:t>
            </a:r>
            <a:r>
              <a:rPr lang="en-US" dirty="0" err="1" smtClean="0">
                <a:solidFill>
                  <a:schemeClr val="tx1">
                    <a:lumMod val="95000"/>
                    <a:lumOff val="5000"/>
                  </a:schemeClr>
                </a:solidFill>
              </a:rPr>
              <a:t>Meenakshi</a:t>
            </a:r>
            <a:endParaRPr lang="en-US" dirty="0" smtClean="0">
              <a:solidFill>
                <a:schemeClr val="tx1">
                  <a:lumMod val="95000"/>
                  <a:lumOff val="5000"/>
                </a:schemeClr>
              </a:solidFill>
            </a:endParaRPr>
          </a:p>
          <a:p>
            <a:r>
              <a:rPr lang="en-US" dirty="0" smtClean="0">
                <a:solidFill>
                  <a:schemeClr val="tx1">
                    <a:lumMod val="95000"/>
                    <a:lumOff val="5000"/>
                  </a:schemeClr>
                </a:solidFill>
              </a:rPr>
              <a:t>Assistant Professor</a:t>
            </a:r>
          </a:p>
          <a:p>
            <a:r>
              <a:rPr lang="en-US" dirty="0" smtClean="0">
                <a:solidFill>
                  <a:schemeClr val="tx1">
                    <a:lumMod val="95000"/>
                    <a:lumOff val="5000"/>
                  </a:schemeClr>
                </a:solidFill>
              </a:rPr>
              <a:t>Commerce Department</a:t>
            </a:r>
          </a:p>
          <a:p>
            <a:r>
              <a:rPr lang="en-US" dirty="0" err="1" smtClean="0">
                <a:solidFill>
                  <a:schemeClr val="tx1">
                    <a:lumMod val="95000"/>
                    <a:lumOff val="5000"/>
                  </a:schemeClr>
                </a:solidFill>
              </a:rPr>
              <a:t>Kanya</a:t>
            </a:r>
            <a:r>
              <a:rPr lang="en-US" dirty="0" smtClean="0">
                <a:solidFill>
                  <a:schemeClr val="tx1">
                    <a:lumMod val="95000"/>
                    <a:lumOff val="5000"/>
                  </a:schemeClr>
                </a:solidFill>
              </a:rPr>
              <a:t>  </a:t>
            </a:r>
            <a:r>
              <a:rPr lang="en-US" dirty="0" err="1" smtClean="0">
                <a:solidFill>
                  <a:schemeClr val="tx1">
                    <a:lumMod val="95000"/>
                    <a:lumOff val="5000"/>
                  </a:schemeClr>
                </a:solidFill>
              </a:rPr>
              <a:t>Mahavidyalaya</a:t>
            </a:r>
            <a:r>
              <a:rPr lang="en-US" dirty="0" smtClean="0">
                <a:solidFill>
                  <a:schemeClr val="tx1">
                    <a:lumMod val="95000"/>
                    <a:lumOff val="5000"/>
                  </a:schemeClr>
                </a:solidFill>
              </a:rPr>
              <a:t> </a:t>
            </a:r>
            <a:r>
              <a:rPr lang="en-US" dirty="0" err="1" smtClean="0">
                <a:solidFill>
                  <a:schemeClr val="tx1">
                    <a:lumMod val="95000"/>
                    <a:lumOff val="5000"/>
                  </a:schemeClr>
                </a:solidFill>
              </a:rPr>
              <a:t>Kharkhoda</a:t>
            </a:r>
            <a:endParaRPr lang="en-US" dirty="0">
              <a:solidFill>
                <a:schemeClr val="tx1">
                  <a:lumMod val="95000"/>
                  <a:lumOff val="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smtClean="0">
                <a:solidFill>
                  <a:srgbClr val="002060"/>
                </a:solidFill>
              </a:rPr>
              <a:t>What is Accounting?</a:t>
            </a:r>
            <a:endParaRPr lang="en-US" dirty="0">
              <a:solidFill>
                <a:srgbClr val="002060"/>
              </a:solidFill>
            </a:endParaRP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dirty="0" smtClean="0"/>
              <a:t>Accounting is called the language of business.</a:t>
            </a:r>
          </a:p>
          <a:p>
            <a:pPr algn="just"/>
            <a:r>
              <a:rPr lang="en-US" dirty="0" smtClean="0"/>
              <a:t>Accounting is the systematic process of recording, classifying , analyzing &amp; interpreting  the business transactions which can be measured in terms of money.</a:t>
            </a:r>
          </a:p>
          <a:p>
            <a:pPr algn="just"/>
            <a:r>
              <a:rPr lang="en-US" dirty="0" smtClean="0"/>
              <a:t>It communicates financial information to management, owners, investors, creditors, lenders, government etc. to make correct decisions.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572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solidFill>
                  <a:srgbClr val="002060"/>
                </a:solidFill>
              </a:rPr>
              <a:t>Basic </a:t>
            </a:r>
            <a:r>
              <a:rPr lang="en-US" dirty="0">
                <a:solidFill>
                  <a:srgbClr val="002060"/>
                </a:solidFill>
              </a:rPr>
              <a:t>A</a:t>
            </a:r>
            <a:r>
              <a:rPr lang="en-US" dirty="0" smtClean="0">
                <a:solidFill>
                  <a:srgbClr val="002060"/>
                </a:solidFill>
              </a:rPr>
              <a:t>ccounting </a:t>
            </a:r>
            <a:r>
              <a:rPr lang="en-US" dirty="0">
                <a:solidFill>
                  <a:srgbClr val="002060"/>
                </a:solidFill>
              </a:rPr>
              <a:t>T</a:t>
            </a:r>
            <a:r>
              <a:rPr lang="en-US" dirty="0" smtClean="0">
                <a:solidFill>
                  <a:srgbClr val="002060"/>
                </a:solidFill>
              </a:rPr>
              <a:t>erms</a:t>
            </a:r>
            <a:endParaRPr lang="en-US" dirty="0">
              <a:solidFill>
                <a:srgbClr val="002060"/>
              </a:solidFill>
            </a:endParaRPr>
          </a:p>
        </p:txBody>
      </p:sp>
      <p:sp>
        <p:nvSpPr>
          <p:cNvPr id="3" name="Content Placeholder 2"/>
          <p:cNvSpPr>
            <a:spLocks noGrp="1"/>
          </p:cNvSpPr>
          <p:nvPr>
            <p:ph idx="1"/>
          </p:nvPr>
        </p:nvSpPr>
        <p:spPr>
          <a:xfrm>
            <a:off x="457200" y="1066800"/>
            <a:ext cx="8458200" cy="5562600"/>
          </a:xfrm>
        </p:spPr>
        <p:style>
          <a:lnRef idx="1">
            <a:schemeClr val="accent2"/>
          </a:lnRef>
          <a:fillRef idx="2">
            <a:schemeClr val="accent2"/>
          </a:fillRef>
          <a:effectRef idx="1">
            <a:schemeClr val="accent2"/>
          </a:effectRef>
          <a:fontRef idx="minor">
            <a:schemeClr val="dk1"/>
          </a:fontRef>
        </p:style>
        <p:txBody>
          <a:bodyPr>
            <a:normAutofit fontScale="47500" lnSpcReduction="20000"/>
          </a:bodyPr>
          <a:lstStyle/>
          <a:p>
            <a:pPr algn="just">
              <a:buFont typeface="Wingdings" pitchFamily="2" charset="2"/>
              <a:buChar char="§"/>
            </a:pPr>
            <a:r>
              <a:rPr lang="en-US" sz="3600" dirty="0" smtClean="0">
                <a:solidFill>
                  <a:srgbClr val="FF0000"/>
                </a:solidFill>
              </a:rPr>
              <a:t>Assets:</a:t>
            </a:r>
          </a:p>
          <a:p>
            <a:pPr algn="just"/>
            <a:r>
              <a:rPr lang="en-US" sz="3600" dirty="0" smtClean="0"/>
              <a:t>Assets are resources owned and controlled by the business enterprise.</a:t>
            </a:r>
          </a:p>
          <a:p>
            <a:pPr algn="just"/>
            <a:r>
              <a:rPr lang="en-US" sz="3600" dirty="0" smtClean="0"/>
              <a:t>E.g. Land &amp; building, furniture, cash, bank balance, debtors, stock etc.</a:t>
            </a:r>
          </a:p>
          <a:p>
            <a:pPr algn="just">
              <a:buFont typeface="Wingdings" pitchFamily="2" charset="2"/>
              <a:buChar char="§"/>
            </a:pPr>
            <a:r>
              <a:rPr lang="en-US" sz="3600" dirty="0" smtClean="0">
                <a:solidFill>
                  <a:srgbClr val="FF0000"/>
                </a:solidFill>
              </a:rPr>
              <a:t>Types of Assets:</a:t>
            </a:r>
          </a:p>
          <a:p>
            <a:pPr algn="just">
              <a:buFont typeface="Wingdings" pitchFamily="2" charset="2"/>
              <a:buChar char="ü"/>
            </a:pPr>
            <a:r>
              <a:rPr lang="en-US" sz="3600" dirty="0" smtClean="0"/>
              <a:t>Fixed Assets or Non-Current Assets</a:t>
            </a:r>
          </a:p>
          <a:p>
            <a:pPr algn="just">
              <a:buFont typeface="Wingdings" pitchFamily="2" charset="2"/>
              <a:buChar char="ü"/>
            </a:pPr>
            <a:r>
              <a:rPr lang="en-US" sz="3600" dirty="0" smtClean="0"/>
              <a:t>Current Assets</a:t>
            </a:r>
          </a:p>
          <a:p>
            <a:pPr algn="just">
              <a:buFont typeface="Wingdings" pitchFamily="2" charset="2"/>
              <a:buChar char="ü"/>
            </a:pPr>
            <a:r>
              <a:rPr lang="en-US" sz="3600" dirty="0" smtClean="0"/>
              <a:t>Investments</a:t>
            </a:r>
          </a:p>
          <a:p>
            <a:pPr algn="just">
              <a:buFont typeface="Wingdings" pitchFamily="2" charset="2"/>
              <a:buChar char="§"/>
            </a:pPr>
            <a:r>
              <a:rPr lang="en-US" sz="3600" dirty="0" smtClean="0">
                <a:solidFill>
                  <a:srgbClr val="FF0000"/>
                </a:solidFill>
              </a:rPr>
              <a:t>Fixed Assets:</a:t>
            </a:r>
            <a:r>
              <a:rPr lang="en-US" sz="3600" dirty="0" smtClean="0"/>
              <a:t> these assets refer to those assets  which are held for continuous use in the business for producing goods or rendering services and are not meant for sale.</a:t>
            </a:r>
          </a:p>
          <a:p>
            <a:pPr algn="just"/>
            <a:r>
              <a:rPr lang="en-US" sz="3600" dirty="0" smtClean="0"/>
              <a:t>These assets are purchased for a long period i.e. more than a year.</a:t>
            </a:r>
          </a:p>
          <a:p>
            <a:pPr>
              <a:buFont typeface="Wingdings" pitchFamily="2" charset="2"/>
              <a:buChar char="§"/>
            </a:pPr>
            <a:r>
              <a:rPr lang="en-US" sz="3600" dirty="0" smtClean="0"/>
              <a:t>E.g.  Land &amp; building , Plant &amp; Machinery ,furniture &amp;  fixtures , motor vehicle, office equipments etc.</a:t>
            </a:r>
          </a:p>
          <a:p>
            <a:pPr>
              <a:buFont typeface="Wingdings" pitchFamily="2" charset="2"/>
              <a:buChar char="§"/>
            </a:pPr>
            <a:r>
              <a:rPr lang="en-US" sz="3600" dirty="0" smtClean="0">
                <a:solidFill>
                  <a:srgbClr val="FF0000"/>
                </a:solidFill>
              </a:rPr>
              <a:t> Current Assets</a:t>
            </a:r>
            <a:r>
              <a:rPr lang="en-US" sz="3600" dirty="0" smtClean="0"/>
              <a:t>: These assets are required to carry on the day to day business activities. </a:t>
            </a:r>
          </a:p>
          <a:p>
            <a:r>
              <a:rPr lang="en-US" sz="3600" dirty="0" smtClean="0"/>
              <a:t>These assets are also termed as short – lived or active assets or floating assets or circulating assets.</a:t>
            </a:r>
          </a:p>
          <a:p>
            <a:r>
              <a:rPr lang="en-US" sz="3600" dirty="0" smtClean="0"/>
              <a:t>These assets are meant  for sale or which the management would want to convert into cash within a year.</a:t>
            </a:r>
          </a:p>
          <a:p>
            <a:r>
              <a:rPr lang="en-US" sz="3600" dirty="0" smtClean="0"/>
              <a:t>E.g. stock, debtors, cash in hand, cash at bank, Bills Receivable ,short term investments etc.</a:t>
            </a:r>
          </a:p>
          <a:p>
            <a:pPr algn="just"/>
            <a:endParaRPr lang="en-US" dirty="0" smtClean="0"/>
          </a:p>
          <a:p>
            <a:pPr algn="just"/>
            <a:endParaRPr lang="en-US" dirty="0" smtClean="0"/>
          </a:p>
          <a:p>
            <a:pPr algn="just">
              <a:buFont typeface="Wingdings" pitchFamily="2" charset="2"/>
              <a:buChar char="ü"/>
            </a:pPr>
            <a:endParaRPr lang="en-US" dirty="0" smtClean="0"/>
          </a:p>
          <a:p>
            <a:pPr algn="just">
              <a:buFont typeface="Wingdings" pitchFamily="2" charset="2"/>
              <a:buChar char="ü"/>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3"/>
          </a:lnRef>
          <a:fillRef idx="2">
            <a:schemeClr val="accent3"/>
          </a:fillRef>
          <a:effectRef idx="1">
            <a:schemeClr val="accent3"/>
          </a:effectRef>
          <a:fontRef idx="minor">
            <a:schemeClr val="dk1"/>
          </a:fontRef>
        </p:style>
        <p:txBody>
          <a:bodyPr/>
          <a:lstStyle/>
          <a:p>
            <a:pPr algn="l"/>
            <a:r>
              <a:rPr lang="en-US" dirty="0" smtClean="0">
                <a:solidFill>
                  <a:srgbClr val="002060"/>
                </a:solidFill>
              </a:rPr>
              <a:t>Basic Terms…</a:t>
            </a:r>
            <a:endParaRPr lang="en-US" dirty="0">
              <a:solidFill>
                <a:srgbClr val="002060"/>
              </a:solidFill>
            </a:endParaRP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lgn="just">
              <a:buFont typeface="Wingdings" pitchFamily="2" charset="2"/>
              <a:buChar char="§"/>
            </a:pPr>
            <a:r>
              <a:rPr lang="en-US" dirty="0" smtClean="0">
                <a:solidFill>
                  <a:srgbClr val="FF0000"/>
                </a:solidFill>
              </a:rPr>
              <a:t>Liabilities:</a:t>
            </a:r>
            <a:r>
              <a:rPr lang="en-US" dirty="0" smtClean="0"/>
              <a:t> These are the obligations of business enterprise payable to outsiders &amp; owners of the business.</a:t>
            </a:r>
          </a:p>
          <a:p>
            <a:pPr algn="just"/>
            <a:r>
              <a:rPr lang="en-US" dirty="0" smtClean="0"/>
              <a:t>E.g. owner’s capital, borrowings, creditors, Bills Payables etc.</a:t>
            </a:r>
          </a:p>
          <a:p>
            <a:pPr algn="just">
              <a:buFont typeface="Wingdings" pitchFamily="2" charset="2"/>
              <a:buChar char="§"/>
            </a:pPr>
            <a:r>
              <a:rPr lang="en-US" dirty="0" smtClean="0">
                <a:solidFill>
                  <a:srgbClr val="FF0000"/>
                </a:solidFill>
              </a:rPr>
              <a:t>Types of liabilities:</a:t>
            </a:r>
          </a:p>
          <a:p>
            <a:pPr algn="just"/>
            <a:r>
              <a:rPr lang="en-US" dirty="0" smtClean="0">
                <a:solidFill>
                  <a:srgbClr val="FF0000"/>
                </a:solidFill>
              </a:rPr>
              <a:t> long term or non - current liabilities :</a:t>
            </a:r>
            <a:r>
              <a:rPr lang="en-US" dirty="0" smtClean="0"/>
              <a:t> Any liability payable after a period exceeding 1 year. E.g. owner’s capital, term loans etc.</a:t>
            </a:r>
          </a:p>
          <a:p>
            <a:pPr algn="just"/>
            <a:r>
              <a:rPr lang="en-US" dirty="0" smtClean="0">
                <a:solidFill>
                  <a:srgbClr val="FF0000"/>
                </a:solidFill>
              </a:rPr>
              <a:t>Current liabilities: </a:t>
            </a:r>
            <a:r>
              <a:rPr lang="en-US" dirty="0" smtClean="0"/>
              <a:t>Any liability payable within a year or liabilities incurred in day to day course of business. E. g. creditors ,Bills Payable, Bank overdraft short term credit  outstanding expenses etc.</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l"/>
            <a:r>
              <a:rPr lang="en-US" dirty="0" smtClean="0">
                <a:solidFill>
                  <a:schemeClr val="tx2">
                    <a:lumMod val="50000"/>
                  </a:schemeClr>
                </a:solidFill>
              </a:rPr>
              <a:t>Basic Terms…</a:t>
            </a:r>
            <a:endParaRPr lang="en-US" dirty="0">
              <a:solidFill>
                <a:schemeClr val="tx2">
                  <a:lumMod val="50000"/>
                </a:schemeClr>
              </a:solidFill>
            </a:endParaRP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en-US" dirty="0" smtClean="0">
                <a:solidFill>
                  <a:srgbClr val="FF0000"/>
                </a:solidFill>
              </a:rPr>
              <a:t>Revenue:</a:t>
            </a:r>
            <a:r>
              <a:rPr lang="en-US" dirty="0" smtClean="0"/>
              <a:t> Amount received from sale of goods is called revenue.</a:t>
            </a:r>
          </a:p>
          <a:p>
            <a:pPr algn="just"/>
            <a:r>
              <a:rPr lang="en-US" dirty="0" smtClean="0">
                <a:solidFill>
                  <a:srgbClr val="FF0000"/>
                </a:solidFill>
              </a:rPr>
              <a:t>Expenses:</a:t>
            </a:r>
            <a:r>
              <a:rPr lang="en-US" dirty="0" smtClean="0"/>
              <a:t> Expense is the cost incurred in producing and selling  the goods and services .</a:t>
            </a:r>
          </a:p>
          <a:p>
            <a:pPr algn="just"/>
            <a:r>
              <a:rPr lang="en-US" dirty="0" smtClean="0">
                <a:solidFill>
                  <a:srgbClr val="FF0000"/>
                </a:solidFill>
              </a:rPr>
              <a:t>Income: </a:t>
            </a:r>
            <a:r>
              <a:rPr lang="en-US" dirty="0" smtClean="0"/>
              <a:t>Surplus of revenue over expenses is called Income.</a:t>
            </a:r>
          </a:p>
          <a:p>
            <a:pPr algn="just"/>
            <a:r>
              <a:rPr lang="en-US" dirty="0" smtClean="0">
                <a:solidFill>
                  <a:srgbClr val="FF0000"/>
                </a:solidFill>
              </a:rPr>
              <a:t>Profit: </a:t>
            </a:r>
            <a:r>
              <a:rPr lang="en-US" dirty="0" smtClean="0"/>
              <a:t>It is the excess of total revenues over total expenses of a business enterprise for an accounting period. </a:t>
            </a:r>
          </a:p>
          <a:p>
            <a:pPr algn="just"/>
            <a:r>
              <a:rPr lang="en-US" dirty="0" smtClean="0">
                <a:solidFill>
                  <a:srgbClr val="FF0000"/>
                </a:solidFill>
              </a:rPr>
              <a:t>Loss: </a:t>
            </a:r>
            <a:r>
              <a:rPr lang="en-US" dirty="0" smtClean="0"/>
              <a:t>Excess of expenses over revenues is called loss. </a:t>
            </a:r>
            <a:endParaRPr lang="en-US" dirty="0" smtClean="0">
              <a:solidFill>
                <a:srgbClr val="FF0000"/>
              </a:solidFill>
            </a:endParaRPr>
          </a:p>
          <a:p>
            <a:pPr algn="just"/>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l"/>
            <a:r>
              <a:rPr lang="en-US" dirty="0" smtClean="0">
                <a:solidFill>
                  <a:schemeClr val="tx2">
                    <a:lumMod val="50000"/>
                  </a:schemeClr>
                </a:solidFill>
              </a:rPr>
              <a:t>Basic Terms…</a:t>
            </a:r>
            <a:endParaRPr lang="en-US" dirty="0">
              <a:solidFill>
                <a:schemeClr val="tx2">
                  <a:lumMod val="50000"/>
                </a:schemeClr>
              </a:solidFill>
            </a:endParaRP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en-US" dirty="0" smtClean="0">
                <a:solidFill>
                  <a:srgbClr val="FF0000"/>
                </a:solidFill>
              </a:rPr>
              <a:t>Gain: </a:t>
            </a:r>
            <a:r>
              <a:rPr lang="en-US" dirty="0" smtClean="0"/>
              <a:t>It is a monetary benefit resulting from events and transactions which are incidental to business such as sale of fixed assets, winning a court case or appreciation in the value of an asset.</a:t>
            </a:r>
          </a:p>
          <a:p>
            <a:pPr algn="just"/>
            <a:r>
              <a:rPr lang="en-US" dirty="0" smtClean="0">
                <a:solidFill>
                  <a:srgbClr val="FF0000"/>
                </a:solidFill>
              </a:rPr>
              <a:t>Stores: </a:t>
            </a:r>
            <a:r>
              <a:rPr lang="en-US" dirty="0" smtClean="0"/>
              <a:t>The term stores is used to denote materials held by an enterprise for the purpose of consumption in the business and not for resale. Examples are lubricants, spare parts of machinery, packing materials etc.</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l"/>
            <a:r>
              <a:rPr lang="en-US" dirty="0" smtClean="0"/>
              <a:t>Basic Terms….</a:t>
            </a:r>
            <a:endParaRPr lang="en-US"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r>
              <a:rPr lang="en-US" dirty="0" smtClean="0">
                <a:solidFill>
                  <a:srgbClr val="FF0000"/>
                </a:solidFill>
              </a:rPr>
              <a:t>Stock :  </a:t>
            </a:r>
            <a:r>
              <a:rPr lang="en-US" dirty="0" smtClean="0"/>
              <a:t>The term stock includes the value of those goods which are purchased for reselling and which are lying unsold at the end of accounting period.</a:t>
            </a:r>
          </a:p>
          <a:p>
            <a:r>
              <a:rPr lang="en-US" dirty="0" smtClean="0">
                <a:solidFill>
                  <a:srgbClr val="FF0000"/>
                </a:solidFill>
              </a:rPr>
              <a:t>Inventory:</a:t>
            </a:r>
            <a:r>
              <a:rPr lang="en-US" dirty="0" smtClean="0"/>
              <a:t> Inventory is a wide term which includes stock also. Thus the inventory includes the following:</a:t>
            </a:r>
          </a:p>
          <a:p>
            <a:pPr>
              <a:buFont typeface="Wingdings" pitchFamily="2" charset="2"/>
              <a:buChar char="ü"/>
            </a:pPr>
            <a:r>
              <a:rPr lang="en-US" dirty="0" smtClean="0"/>
              <a:t>Inventory of raw material</a:t>
            </a:r>
          </a:p>
          <a:p>
            <a:pPr>
              <a:buFont typeface="Wingdings" pitchFamily="2" charset="2"/>
              <a:buChar char="ü"/>
            </a:pPr>
            <a:r>
              <a:rPr lang="en-US" dirty="0" smtClean="0"/>
              <a:t>Inventory of semi-finished goods</a:t>
            </a:r>
          </a:p>
          <a:p>
            <a:pPr>
              <a:buFont typeface="Wingdings" pitchFamily="2" charset="2"/>
              <a:buChar char="ü"/>
            </a:pPr>
            <a:r>
              <a:rPr lang="en-US" dirty="0" smtClean="0"/>
              <a:t>Inventory of finished goods</a:t>
            </a:r>
          </a:p>
          <a:p>
            <a:pPr>
              <a:buFont typeface="Wingdings" pitchFamily="2" charset="2"/>
              <a:buChar char="ü"/>
            </a:pPr>
            <a:r>
              <a:rPr lang="en-US" dirty="0" smtClean="0"/>
              <a:t>Inventory of stock</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smtClean="0"/>
              <a:t>Types of Accounts</a:t>
            </a:r>
            <a:endParaRPr lang="en-US"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algn="just"/>
            <a:r>
              <a:rPr lang="en-US" b="1" dirty="0" smtClean="0">
                <a:solidFill>
                  <a:srgbClr val="FF0000"/>
                </a:solidFill>
              </a:rPr>
              <a:t>Personal Accounts </a:t>
            </a:r>
            <a:r>
              <a:rPr lang="en-US" dirty="0" smtClean="0"/>
              <a:t>: Natural person’s account (Ram’s A/c) ,artificial person’s account(XYZ firm’s A/c) and representative personal accounts (outstanding expenses, accrued incomes, income received in advance ,prepaid </a:t>
            </a:r>
            <a:r>
              <a:rPr lang="en-US" dirty="0" err="1" smtClean="0"/>
              <a:t>expenes</a:t>
            </a:r>
            <a:endParaRPr lang="en-US" dirty="0" smtClean="0"/>
          </a:p>
          <a:p>
            <a:pPr algn="just"/>
            <a:r>
              <a:rPr lang="en-US" b="1" dirty="0" smtClean="0">
                <a:solidFill>
                  <a:srgbClr val="FF0000"/>
                </a:solidFill>
              </a:rPr>
              <a:t>Real Accounts</a:t>
            </a:r>
            <a:r>
              <a:rPr lang="en-US" dirty="0" smtClean="0"/>
              <a:t>: Tangible assets ( </a:t>
            </a:r>
            <a:r>
              <a:rPr lang="en-US" i="1" dirty="0" smtClean="0"/>
              <a:t>land, building , plant ,Machinery cash in hand, cash at bank etc.</a:t>
            </a:r>
            <a:r>
              <a:rPr lang="en-US" dirty="0" smtClean="0"/>
              <a:t>) and intangible assets (</a:t>
            </a:r>
            <a:r>
              <a:rPr lang="en-US" i="1" dirty="0" smtClean="0"/>
              <a:t>goodwill, patents</a:t>
            </a:r>
            <a:r>
              <a:rPr lang="en-US" dirty="0" smtClean="0"/>
              <a:t>, </a:t>
            </a:r>
            <a:r>
              <a:rPr lang="en-US" i="1" dirty="0" err="1" smtClean="0"/>
              <a:t>copywrite</a:t>
            </a:r>
            <a:r>
              <a:rPr lang="en-US" dirty="0" smtClean="0"/>
              <a:t> etc.)</a:t>
            </a:r>
          </a:p>
          <a:p>
            <a:pPr algn="just"/>
            <a:r>
              <a:rPr lang="en-US" b="1" dirty="0" smtClean="0">
                <a:solidFill>
                  <a:srgbClr val="FF0000"/>
                </a:solidFill>
              </a:rPr>
              <a:t>Nominal Accounts</a:t>
            </a:r>
            <a:r>
              <a:rPr lang="en-US" dirty="0" smtClean="0"/>
              <a:t>: Expenses and income ( purchase, sales, interest paid, commission received etc.)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0347" y="2743140"/>
            <a:ext cx="4686253" cy="1569660"/>
          </a:xfrm>
          <a:prstGeom prst="rect">
            <a:avLst/>
          </a:prstGeom>
          <a:solidFill>
            <a:schemeClr val="accent3"/>
          </a:solidFill>
          <a:ln>
            <a:solidFill>
              <a:schemeClr val="accent3">
                <a:lumMod val="60000"/>
                <a:lumOff val="40000"/>
              </a:schemeClr>
            </a:solidFill>
          </a:ln>
        </p:spPr>
        <p:txBody>
          <a:bodyPr wrap="square" lIns="91440" tIns="45720" rIns="91440" bIns="45720">
            <a:spAutoFit/>
          </a:bodyPr>
          <a:lstStyle/>
          <a:p>
            <a:pPr algn="ctr"/>
            <a:r>
              <a:rPr lang="en-US" sz="96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THANKS</a:t>
            </a:r>
            <a:endParaRPr lang="en-US" sz="96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679</Words>
  <Application>Microsoft Office PowerPoint</Application>
  <PresentationFormat>On-screen Show (4:3)</PresentationFormat>
  <Paragraphs>53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Basics of Financial Accounting</vt:lpstr>
      <vt:lpstr>What is Accounting?</vt:lpstr>
      <vt:lpstr>Basic Accounting Terms</vt:lpstr>
      <vt:lpstr>Basic Terms…</vt:lpstr>
      <vt:lpstr>Basic Terms…</vt:lpstr>
      <vt:lpstr>Basic Terms…</vt:lpstr>
      <vt:lpstr>Basic Terms….</vt:lpstr>
      <vt:lpstr>Types of Accounts</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BASICS OF FINANCIAL ACCOUNTING</dc:title>
  <dc:creator>Ridhi</dc:creator>
  <cp:lastModifiedBy>Ridhi</cp:lastModifiedBy>
  <cp:revision>55</cp:revision>
  <dcterms:created xsi:type="dcterms:W3CDTF">2020-02-21T07:23:47Z</dcterms:created>
  <dcterms:modified xsi:type="dcterms:W3CDTF">2020-03-29T17:43:01Z</dcterms:modified>
</cp:coreProperties>
</file>